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238" r:id="rId2"/>
    <p:sldMasterId id="2147487262" r:id="rId3"/>
    <p:sldMasterId id="2147487275" r:id="rId4"/>
    <p:sldMasterId id="2147487287" r:id="rId5"/>
  </p:sldMasterIdLst>
  <p:notesMasterIdLst>
    <p:notesMasterId r:id="rId24"/>
  </p:notesMasterIdLst>
  <p:handoutMasterIdLst>
    <p:handoutMasterId r:id="rId25"/>
  </p:handoutMasterIdLst>
  <p:sldIdLst>
    <p:sldId id="321" r:id="rId6"/>
    <p:sldId id="609" r:id="rId7"/>
    <p:sldId id="610" r:id="rId8"/>
    <p:sldId id="611" r:id="rId9"/>
    <p:sldId id="560" r:id="rId10"/>
    <p:sldId id="561" r:id="rId11"/>
    <p:sldId id="562" r:id="rId12"/>
    <p:sldId id="563" r:id="rId13"/>
    <p:sldId id="576" r:id="rId14"/>
    <p:sldId id="577" r:id="rId15"/>
    <p:sldId id="612" r:id="rId16"/>
    <p:sldId id="581" r:id="rId17"/>
    <p:sldId id="583" r:id="rId18"/>
    <p:sldId id="598" r:id="rId19"/>
    <p:sldId id="599" r:id="rId20"/>
    <p:sldId id="600" r:id="rId21"/>
    <p:sldId id="614" r:id="rId22"/>
    <p:sldId id="603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6ECAF"/>
    <a:srgbClr val="CCFFCC"/>
    <a:srgbClr val="990000"/>
    <a:srgbClr val="0000FF"/>
    <a:srgbClr val="800000"/>
    <a:srgbClr val="006600"/>
    <a:srgbClr val="99CCFF"/>
    <a:srgbClr val="66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0211" autoAdjust="0"/>
  </p:normalViewPr>
  <p:slideViewPr>
    <p:cSldViewPr>
      <p:cViewPr varScale="1">
        <p:scale>
          <a:sx n="105" d="100"/>
          <a:sy n="105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35B9-F85B-427A-B4C9-DB3DCBBBDDA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B875-3C23-44FE-9392-7D83004E7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0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1662"/>
            <a:ext cx="540956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962A6EB7-9011-4576-96E1-6A662A41C5F1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 defTabSz="912813"/>
              <a:t>2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8ECA619E-14CD-44AC-9B42-C314B33099DF}" type="slidenum">
              <a:rPr lang="ru-RU" altLang="ru-RU" sz="1200" b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ru-RU" altLang="ru-RU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>
              <a:defRPr/>
            </a:pPr>
            <a:fld id="{C95F9488-DA1A-4A50-821B-1BFCAE3B081D}" type="slidenum">
              <a:rPr lang="ru-RU" altLang="ru-RU">
                <a:solidFill>
                  <a:srgbClr val="000000"/>
                </a:solidFill>
              </a:rPr>
              <a:pPr defTabSz="912813">
                <a:defRPr/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29761" y="9445388"/>
            <a:ext cx="2929837" cy="4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B621D11-80EF-4AB8-8A2E-D9E194D4B44E}" type="slidenum">
              <a:rPr lang="ru-RU" altLang="ru-RU" sz="1200" smtClean="0">
                <a:solidFill>
                  <a:srgbClr val="000000"/>
                </a:solidFill>
              </a:rPr>
              <a:pPr algn="r" eaLnBrk="1" hangingPunct="1"/>
              <a:t>17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D639CFF4-B2B8-4012-8483-0D3018D0E8F1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 defTabSz="912813"/>
              <a:t>3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2D1F4B22-5457-4946-9E47-8306869DD26E}" type="slidenum">
              <a:rPr lang="ru-RU" altLang="ru-RU" sz="1200" b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ru-RU" altLang="ru-RU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E85B5E6-EB43-44CE-B1D7-39C5F9892F8C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5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5393D66-E244-4673-83BB-92961A4E8BE0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8B8E666-7506-4A9D-AC09-E0083EDDC7EA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9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D3D8D-1916-48C9-BABF-F537BCBE7CCA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A2544-6DB7-442B-BB8D-5A22499BA662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3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40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7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7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4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8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86F0-76F9-4958-B2C3-9D28CCB7FC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BDB3-7F58-4A49-88C4-EFDF5F5C59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30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29D0-623F-4A16-A282-B26EEB2471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CB02-D327-40AB-B8BA-930B8E60DC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49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7F32-76E7-4443-93AC-F614C8FBFD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5548-0AF4-46D5-8C55-655596DCE7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1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72A7-FCB6-4944-BDE0-AC72231B8C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7463-B17E-47BD-AF52-0E774FDC7F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3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7700-DABB-4984-8ACC-5F1A7594AD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BE1B-3595-43F0-822C-C4110A2649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1541-1621-4A17-BC71-719D3BFA30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0BC1-6999-4EDC-8D1E-CCD4F54E7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9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896F-58FC-41E8-ACB9-A2F72B924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9C63-3D2F-41E1-98C4-F92F07E0D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584F-44A5-4C10-9B25-6C8F330E7C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2C4E-9F30-4673-BCA4-A3721DB8EC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4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ED0F-2A57-43C9-BCC8-C2446D6B9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CF54-34BF-478B-89CE-BB8795F5D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2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49BF-BDE2-4A15-BBAE-92247E7FF0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50E0-90CA-436F-945C-28D2DCDFF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6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003E-1A49-4964-8B06-FB4339743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A2C5-6438-4052-8D54-828647386F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  <p:sldLayoutId id="2147487241" r:id="rId3"/>
    <p:sldLayoutId id="2147487242" r:id="rId4"/>
    <p:sldLayoutId id="2147487243" r:id="rId5"/>
    <p:sldLayoutId id="2147487244" r:id="rId6"/>
    <p:sldLayoutId id="2147487245" r:id="rId7"/>
    <p:sldLayoutId id="2147487246" r:id="rId8"/>
    <p:sldLayoutId id="2147487247" r:id="rId9"/>
    <p:sldLayoutId id="2147487248" r:id="rId10"/>
    <p:sldLayoutId id="21474872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3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6" r:id="rId1"/>
    <p:sldLayoutId id="2147487277" r:id="rId2"/>
    <p:sldLayoutId id="2147487278" r:id="rId3"/>
    <p:sldLayoutId id="2147487279" r:id="rId4"/>
    <p:sldLayoutId id="2147487280" r:id="rId5"/>
    <p:sldLayoutId id="2147487281" r:id="rId6"/>
    <p:sldLayoutId id="2147487282" r:id="rId7"/>
    <p:sldLayoutId id="2147487283" r:id="rId8"/>
    <p:sldLayoutId id="2147487284" r:id="rId9"/>
    <p:sldLayoutId id="2147487285" r:id="rId10"/>
    <p:sldLayoutId id="21474872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FC5028-A848-48D1-8F43-8CFA7DB262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23467-A85D-486C-8585-42793B824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8" r:id="rId1"/>
    <p:sldLayoutId id="2147487289" r:id="rId2"/>
    <p:sldLayoutId id="2147487290" r:id="rId3"/>
    <p:sldLayoutId id="2147487291" r:id="rId4"/>
    <p:sldLayoutId id="2147487292" r:id="rId5"/>
    <p:sldLayoutId id="2147487293" r:id="rId6"/>
    <p:sldLayoutId id="2147487294" r:id="rId7"/>
    <p:sldLayoutId id="2147487295" r:id="rId8"/>
    <p:sldLayoutId id="2147487296" r:id="rId9"/>
    <p:sldLayoutId id="2147487297" r:id="rId10"/>
    <p:sldLayoutId id="2147487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8349" t="25101" r="4320" b="12146"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6792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2017 год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и задачах на 2018 год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Заместитель министра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 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  <a:endParaRPr lang="ru-RU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Васильевна Шумахер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785813"/>
          <a:ext cx="8759825" cy="5938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0533"/>
                <a:gridCol w="1558755"/>
                <a:gridCol w="1547037"/>
                <a:gridCol w="1621750"/>
                <a:gridCol w="1621750"/>
              </a:tblGrid>
              <a:tr h="771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Уточнен. 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2017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2017 г.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уточнен. плана ,%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</a:p>
                  </a:txBody>
                  <a:tcPr marL="9524" marR="9524" marT="9527" marB="0" anchor="ctr"/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259,1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246,4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363,1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167,5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1 528,4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1 550,5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299,4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3 868,3</a:t>
                      </a:r>
                      <a:endParaRPr lang="ru-RU" sz="1800" b="1" u="none" strike="noStrike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3 862,5</a:t>
                      </a:r>
                      <a:endParaRPr lang="ru-RU" sz="1800" b="1" u="none" strike="noStrike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u="none" strike="noStrike" kern="120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160" name="TextBox 3"/>
          <p:cNvSpPr txBox="1">
            <a:spLocks noChangeArrowheads="1"/>
          </p:cNvSpPr>
          <p:nvPr/>
        </p:nvSpPr>
        <p:spPr bwMode="auto">
          <a:xfrm>
            <a:off x="142875" y="0"/>
            <a:ext cx="878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  <a:latin typeface="Arial" pitchFamily="34" charset="0"/>
              </a:rPr>
              <a:t>Налоговые и неналоговые доходы консолидированных бюджетов муниципальных образований  Республики Марий Эл, млн. рублей</a:t>
            </a:r>
            <a:endParaRPr lang="ru-RU" altLang="ru-RU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9BF34A-2FCE-4FFE-BC88-05DFBD8AFD9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79850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Резервы пополнения местных бюджетов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214422"/>
            <a:ext cx="671517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с задолженностью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состоянию на 01.01.2018г. общий объем задолженности составил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616,9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рублей,  из нее по аренде имущества и </a:t>
            </a: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земли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435,0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643182"/>
            <a:ext cx="671517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Инвентаризация объектов имущества и земли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состоянию на 01.01.2018г. выявлено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279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неучтенных объектов на общую сумму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36,2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000504"/>
            <a:ext cx="6715172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Постановка на кадастровый учет брошенных и неиспользуемых земельных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состоянию на 01.01.2018г. выявлено и зарегистрировано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2 806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земельных участков общей площадью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4,1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тыс. га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429264"/>
            <a:ext cx="671517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межведомственных комиссий по контролю за поступлением налогов, сборов и платежей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xn--b1adcnh0br.xn--p1ai/wp-content/uploads/2017/12/62256899f69aec4a07873c77c81579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1785950" cy="1437071"/>
          </a:xfrm>
          <a:prstGeom prst="rect">
            <a:avLst/>
          </a:prstGeom>
          <a:noFill/>
        </p:spPr>
      </p:pic>
      <p:pic>
        <p:nvPicPr>
          <p:cNvPr id="1028" name="Picture 4" descr="http://businesslike.ru/wp-content/uploads/2017/10/zemlya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1785950" cy="1159280"/>
          </a:xfrm>
          <a:prstGeom prst="rect">
            <a:avLst/>
          </a:prstGeom>
          <a:noFill/>
        </p:spPr>
      </p:pic>
      <p:pic>
        <p:nvPicPr>
          <p:cNvPr id="1030" name="Picture 6" descr="http://vkrim24.ru/filemanager/%D0%BA%D0%B0%D0%B4%20%D1%83%D1%87%D0%B5%D1%82%20%D0%BC%D0%BA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5"/>
            <a:ext cx="1785950" cy="1214445"/>
          </a:xfrm>
          <a:prstGeom prst="rect">
            <a:avLst/>
          </a:prstGeom>
          <a:noFill/>
        </p:spPr>
      </p:pic>
      <p:pic>
        <p:nvPicPr>
          <p:cNvPr id="1032" name="Picture 8" descr="http://lichnyjcredit.ru/wp-content/uploads/2018/01/zadolzhennost-ip-po-nalogam4-e1516809694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429264"/>
            <a:ext cx="1785950" cy="121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0"/>
            <a:ext cx="9144001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/>
            <a:r>
              <a:rPr lang="ru-RU" altLang="ru-RU" sz="2400" b="1" dirty="0" smtClean="0">
                <a:solidFill>
                  <a:srgbClr val="8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Бюджеты муниципальных образований в 2018 году, млн. рублей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/>
        </p:nvGraphicFramePr>
        <p:xfrm>
          <a:off x="179388" y="511175"/>
          <a:ext cx="8785224" cy="62614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04321"/>
                <a:gridCol w="2160301"/>
                <a:gridCol w="2160301"/>
                <a:gridCol w="2160301"/>
              </a:tblGrid>
              <a:tr h="7141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7" marR="89997" marT="46790" marB="4679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2017 г.</a:t>
                      </a:r>
                    </a:p>
                  </a:txBody>
                  <a:tcPr marL="89997" marR="89997" marT="46790" marB="4679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план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2018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7" marR="89997" marT="46790" marB="4679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утвержденного плана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2018 г. к факту 2017 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7" marR="89997" marT="46790" marB="4679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246,4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373,2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142,2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1717,4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10" marB="4571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1436" marR="91436" marT="45710" marB="4571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3 862,5</a:t>
                      </a:r>
                      <a:endParaRPr lang="ru-RU" sz="1800" b="1" u="none" strike="noStrike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4090,0</a:t>
                      </a:r>
                      <a:endParaRPr lang="ru-RU" sz="1800" b="1" u="none" strike="noStrike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105,9</a:t>
                      </a:r>
                      <a:endParaRPr lang="ru-RU" sz="1800" b="1" u="none" strike="noStrike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FF8548C-67C0-4D89-87CC-55A8AD888234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89238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 descr="C:\Documents and Settings\MF-VyaDM\Рабочий стол\1-rubl-sredi-drugih-mo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592288" cy="1467922"/>
          </a:xfrm>
          <a:prstGeom prst="rect">
            <a:avLst/>
          </a:prstGeom>
          <a:noFill/>
        </p:spPr>
      </p:pic>
      <p:pic>
        <p:nvPicPr>
          <p:cNvPr id="353284" name="Picture 4" descr="C:\Documents and Settings\MF-VyaDM\Рабочий стол\default-1t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611388" cy="1740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3212976"/>
            <a:ext cx="8821737" cy="1228725"/>
          </a:xfrm>
          <a:prstGeom prst="round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Обеспечить рост налоговых и неналоговых доходов 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консолидированного бюджета Республики Марий Эл по итогам исполнения за 2017 год по сравнению с уровнем исполнения в 2016 году 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в сопоставимых условиях на 6,7%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755576" y="188640"/>
            <a:ext cx="8257795" cy="1224136"/>
            <a:chOff x="62946" y="-5989244"/>
            <a:chExt cx="1582559" cy="58410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2946" y="-5989244"/>
              <a:ext cx="1582559" cy="5841025"/>
            </a:xfrm>
            <a:prstGeom prst="roundRect">
              <a:avLst/>
            </a:prstGeom>
            <a:grpFill/>
            <a:ln>
              <a:solidFill>
                <a:srgbClr val="FF0000"/>
              </a:solidFill>
              <a:prstDash val="solid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8779" y="-5689850"/>
              <a:ext cx="1510893" cy="48587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79512" y="5229200"/>
            <a:ext cx="8826500" cy="1223963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итогам 2017 года фактический рост налоговых и неналоговых доходов консолидированного бюджета республики сложился в размере 23,1 %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Прямоугольник 9"/>
          <p:cNvSpPr>
            <a:spLocks noChangeArrowheads="1"/>
          </p:cNvSpPr>
          <p:nvPr/>
        </p:nvSpPr>
        <p:spPr bwMode="auto">
          <a:xfrm>
            <a:off x="900113" y="260350"/>
            <a:ext cx="7948612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СОГЛАШЕНИЕ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 предоставлении дотации на выравнивание бюджетной обеспеченности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из федерального бюджета бюджету Республики Марий Эл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5CD91DB-8C08-4710-B6B3-A3470D025A5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3282" name="Picture 2" descr="C:\Documents and Settings\MF-VyaDM\Рабочий стол\p-1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12776"/>
            <a:ext cx="172819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ctrTitle"/>
          </p:nvPr>
        </p:nvSpPr>
        <p:spPr>
          <a:xfrm>
            <a:off x="539750" y="36514"/>
            <a:ext cx="8496300" cy="809624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Марий Эл в 2018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000" dirty="0" smtClean="0"/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948831" y="732442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63565"/>
              </p:ext>
            </p:extLst>
          </p:nvPr>
        </p:nvGraphicFramePr>
        <p:xfrm>
          <a:off x="107504" y="1007040"/>
          <a:ext cx="8928992" cy="57256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59943"/>
                <a:gridCol w="1384473"/>
                <a:gridCol w="1296144"/>
                <a:gridCol w="1440160"/>
                <a:gridCol w="1152128"/>
                <a:gridCol w="1296144"/>
              </a:tblGrid>
              <a:tr h="1460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январь-февраль 2017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Январь-февраль 2018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2018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2017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</a:tr>
              <a:tr h="57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1 778,0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19 157,7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2 147,3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1 552,8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17 674,8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2 016,1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7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3 579,8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331,0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1 021,3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8 120,5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139,0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3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62,3</a:t>
                      </a: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Упрощенная система налогообложения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1 144,2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625,3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6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1 482,9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5CD91DB-8C08-4710-B6B3-A3470D025A5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>
          <a:xfrm>
            <a:off x="539750" y="36513"/>
            <a:ext cx="8496300" cy="892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республиканского бюджета Республики Марий Эл в 2018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000" dirty="0" smtClean="0"/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7981950" y="720431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6247"/>
              </p:ext>
            </p:extLst>
          </p:nvPr>
        </p:nvGraphicFramePr>
        <p:xfrm>
          <a:off x="123825" y="1000125"/>
          <a:ext cx="8929689" cy="55705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99177"/>
                <a:gridCol w="1209038"/>
                <a:gridCol w="1008112"/>
                <a:gridCol w="1224136"/>
                <a:gridCol w="979611"/>
                <a:gridCol w="909615"/>
              </a:tblGrid>
              <a:tr h="1086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 2017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2018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2018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2017 г.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</a:tr>
              <a:tr h="518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1 253,7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15 067,7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1 562,4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1 112,2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14 457,9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513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69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3 579,8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331,0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79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703,7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5 734,3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775,4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137,9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1 347,7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194,1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75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имущество организаций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1 882,1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330,9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609,8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8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15,6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96,9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реализации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5CD91DB-8C08-4710-B6B3-A3470D025A5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539750" y="-20049"/>
            <a:ext cx="8496300" cy="8921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местных бюджетов Республики Марий Эл в 2018</a:t>
            </a:r>
            <a: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400" dirty="0" smtClean="0"/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7972523" y="729858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76124"/>
              </p:ext>
            </p:extLst>
          </p:nvPr>
        </p:nvGraphicFramePr>
        <p:xfrm>
          <a:off x="123825" y="1000125"/>
          <a:ext cx="8928101" cy="57315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12071"/>
                <a:gridCol w="1221013"/>
                <a:gridCol w="1143917"/>
                <a:gridCol w="1071582"/>
                <a:gridCol w="1070065"/>
                <a:gridCol w="909453"/>
              </a:tblGrid>
              <a:tr h="1042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 2017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2018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2018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2017 г.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</a:tr>
              <a:tr h="519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524,3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4 090,0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584,9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440,6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3 216,9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503,0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9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317,6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2 386,1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363,6</a:t>
                      </a: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9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322,4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9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25,8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196,1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4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83,7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873,1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9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44,6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578,0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8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реализации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25,6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5CD91DB-8C08-4710-B6B3-A3470D025A5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Динамика доходов местных бюджетов Республики Марий Эл, млн. рублей</a:t>
            </a:r>
            <a:endParaRPr lang="en-US" sz="2500" b="1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46100" y="1041400"/>
          <a:ext cx="808355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1" name="Worksheet" r:id="rId5" imgW="8096351" imgH="5591163" progId="Excel.Sheet.8">
                  <p:embed/>
                </p:oleObj>
              </mc:Choice>
              <mc:Fallback>
                <p:oleObj name="Worksheet" r:id="rId5" imgW="8096351" imgH="559116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041400"/>
                        <a:ext cx="8083550" cy="558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2195513" y="162877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984,5</a:t>
            </a:r>
          </a:p>
        </p:txBody>
      </p:sp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1116013" y="292417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618,2</a:t>
            </a:r>
          </a:p>
        </p:txBody>
      </p:sp>
      <p:sp>
        <p:nvSpPr>
          <p:cNvPr id="1031" name="Прямоугольник 17"/>
          <p:cNvSpPr>
            <a:spLocks noChangeArrowheads="1"/>
          </p:cNvSpPr>
          <p:nvPr/>
        </p:nvSpPr>
        <p:spPr bwMode="auto">
          <a:xfrm>
            <a:off x="1201738" y="3306763"/>
            <a:ext cx="1500187" cy="542925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159,3%</a:t>
            </a:r>
          </a:p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+ 366,3</a:t>
            </a: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7380288" y="371633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399,6</a:t>
            </a:r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300788" y="522922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93,9</a:t>
            </a:r>
          </a:p>
        </p:txBody>
      </p:sp>
      <p:sp>
        <p:nvSpPr>
          <p:cNvPr id="1034" name="TextBox 21"/>
          <p:cNvSpPr txBox="1">
            <a:spLocks noChangeArrowheads="1"/>
          </p:cNvSpPr>
          <p:nvPr/>
        </p:nvSpPr>
        <p:spPr bwMode="auto">
          <a:xfrm>
            <a:off x="4787900" y="306863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584,9</a:t>
            </a:r>
          </a:p>
        </p:txBody>
      </p:sp>
      <p:sp>
        <p:nvSpPr>
          <p:cNvPr id="1035" name="TextBox 22"/>
          <p:cNvSpPr txBox="1">
            <a:spLocks noChangeArrowheads="1"/>
          </p:cNvSpPr>
          <p:nvPr/>
        </p:nvSpPr>
        <p:spPr bwMode="auto">
          <a:xfrm>
            <a:off x="3708400" y="328453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524,3</a:t>
            </a:r>
          </a:p>
        </p:txBody>
      </p:sp>
      <p:sp>
        <p:nvSpPr>
          <p:cNvPr id="1036" name="Прямоугольник 23"/>
          <p:cNvSpPr>
            <a:spLocks noChangeArrowheads="1"/>
          </p:cNvSpPr>
          <p:nvPr/>
        </p:nvSpPr>
        <p:spPr bwMode="auto">
          <a:xfrm>
            <a:off x="3930650" y="4132263"/>
            <a:ext cx="1500188" cy="541337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111,6%</a:t>
            </a:r>
          </a:p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+ 60,6</a:t>
            </a:r>
          </a:p>
        </p:txBody>
      </p:sp>
      <p:sp>
        <p:nvSpPr>
          <p:cNvPr id="1037" name="Прямоугольник 23"/>
          <p:cNvSpPr>
            <a:spLocks noChangeArrowheads="1"/>
          </p:cNvSpPr>
          <p:nvPr/>
        </p:nvSpPr>
        <p:spPr bwMode="auto">
          <a:xfrm>
            <a:off x="6443663" y="4365625"/>
            <a:ext cx="1500187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 425,6%</a:t>
            </a:r>
          </a:p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+ 305,7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455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9600" cy="903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Рекомендации по повышению доходов </a:t>
            </a:r>
            <a:b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местных бюджетов</a:t>
            </a:r>
            <a:endParaRPr lang="ru-RU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296863" y="938213"/>
            <a:ext cx="8667750" cy="580390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Проведение мероприятий по увеличению доходной базы местных бюджетов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Работа межведомственных комиссий с налогоплательщиками, имеющими риски налоговых правонарушений, ликвидация задолженности по НДФЛ, местным имущественным налогам, погашение задолженности по платежам от сдачи в аренду земельных участков и имущества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Выявление неформальной занятости, легализация трудовых отношений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Выполнение прогнозных планов (программ) приватизации муниципального имущества на 2018 год, проведение инвентаризации имущества, находящегося в муниципальной собственности, выявление неиспользуемого имущества и принятие решений о вовлечении его в хозяйственный оборот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Формирование  корректной налогооблагаемой базы по местным имущественным налогам</a:t>
            </a:r>
            <a:endParaRPr lang="ru-RU" sz="2000" dirty="0" smtClean="0"/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1EB2D22-38DB-433A-9826-CC8A1D1AC64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2088" y="917575"/>
          <a:ext cx="9486901" cy="5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0" r:id="rId5" imgW="9492295" imgH="5285690" progId="Excel.Sheet.8">
                  <p:embed/>
                </p:oleObj>
              </mc:Choice>
              <mc:Fallback>
                <p:oleObj r:id="rId5" imgW="9492295" imgH="528569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2088" y="917575"/>
                        <a:ext cx="9486901" cy="529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259632" y="6021288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>
                <a:solidFill>
                  <a:srgbClr val="000099"/>
                </a:solidFill>
                <a:latin typeface="Arial" charset="0"/>
              </a:rPr>
              <a:t>99,7%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635896" y="6021288"/>
            <a:ext cx="1728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>
                <a:solidFill>
                  <a:srgbClr val="000099"/>
                </a:solidFill>
                <a:latin typeface="Arial" charset="0"/>
              </a:rPr>
              <a:t>99,7%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5724128" y="6021288"/>
            <a:ext cx="21605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>
                <a:solidFill>
                  <a:srgbClr val="000099"/>
                </a:solidFill>
                <a:latin typeface="Arial" charset="0"/>
              </a:rPr>
              <a:t>99,4%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 rot="-5400000">
            <a:off x="452438" y="3852863"/>
            <a:ext cx="3600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консолидированный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 rot="-5400000">
            <a:off x="2763044" y="3961607"/>
            <a:ext cx="33845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республиканский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 rot="-5400000">
            <a:off x="5830094" y="4834732"/>
            <a:ext cx="1657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местные</a:t>
            </a:r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2017 год,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050" name="Диаграмма 12"/>
          <p:cNvGraphicFramePr>
            <a:graphicFrameLocks/>
          </p:cNvGraphicFramePr>
          <p:nvPr/>
        </p:nvGraphicFramePr>
        <p:xfrm>
          <a:off x="555625" y="1041400"/>
          <a:ext cx="8202613" cy="56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4" r:id="rId6" imgW="8205927" imgH="5645385" progId="Excel.Sheet.8">
                  <p:embed/>
                </p:oleObj>
              </mc:Choice>
              <mc:Fallback>
                <p:oleObj r:id="rId6" imgW="8205927" imgH="5645385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041400"/>
                        <a:ext cx="8202613" cy="564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2051050" y="1412875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30 692,8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971550" y="1844675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27 269,0</a:t>
            </a: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201738" y="3306763"/>
            <a:ext cx="1500187" cy="542925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+ 12,6%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+ 3 423,8</a:t>
            </a: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7308850" y="40052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10 224,1</a:t>
            </a: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10 071,6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4716463" y="2708275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20 468,6</a:t>
            </a: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3563938" y="3141663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17 197,4</a:t>
            </a: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3930650" y="4132263"/>
            <a:ext cx="1500188" cy="541337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+ 19,0%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+ 3 271,2</a:t>
            </a: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50025" y="4794250"/>
            <a:ext cx="1500188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+ 1,5%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+ 152,5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142875" y="1052513"/>
          <a:ext cx="9001125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8" r:id="rId4" imgW="9004572" imgH="5608806" progId="Excel.Sheet.8">
                  <p:embed/>
                </p:oleObj>
              </mc:Choice>
              <mc:Fallback>
                <p:oleObj r:id="rId4" imgW="9004572" imgH="5608806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52513"/>
                        <a:ext cx="9001125" cy="560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00113" y="6669088"/>
            <a:ext cx="77152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75" y="115888"/>
            <a:ext cx="8429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Бюджетная обеспеченность субъектов Приволжского Федерального округа на 1 января 2018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г., рублей</a:t>
            </a:r>
            <a:endParaRPr lang="ru-RU" altLang="ru-RU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539750" y="4292600"/>
            <a:ext cx="8353425" cy="28733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место</a:t>
            </a: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4859338" y="126841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67 388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4716463" y="1628775"/>
            <a:ext cx="107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50 217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4643438" y="198913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49 808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59" name="TextBox 14"/>
          <p:cNvSpPr txBox="1">
            <a:spLocks noChangeArrowheads="1"/>
          </p:cNvSpPr>
          <p:nvPr/>
        </p:nvSpPr>
        <p:spPr bwMode="auto">
          <a:xfrm>
            <a:off x="4572000" y="23495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48 342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4500563" y="27082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46 312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4356100" y="3068638"/>
            <a:ext cx="107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44 906</a:t>
            </a:r>
          </a:p>
          <a:p>
            <a:endParaRPr lang="ru-RU" b="1">
              <a:latin typeface="Arial" charset="0"/>
            </a:endParaRPr>
          </a:p>
          <a:p>
            <a:endParaRPr lang="ru-RU" b="1">
              <a:latin typeface="Arial" charset="0"/>
            </a:endParaRPr>
          </a:p>
        </p:txBody>
      </p:sp>
      <p:sp>
        <p:nvSpPr>
          <p:cNvPr id="2062" name="TextBox 17"/>
          <p:cNvSpPr txBox="1">
            <a:spLocks noChangeArrowheads="1"/>
          </p:cNvSpPr>
          <p:nvPr/>
        </p:nvSpPr>
        <p:spPr bwMode="auto">
          <a:xfrm>
            <a:off x="4284663" y="350043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41 191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4211638" y="3860800"/>
            <a:ext cx="107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40 488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4" name="TextBox 19"/>
          <p:cNvSpPr txBox="1">
            <a:spLocks noChangeArrowheads="1"/>
          </p:cNvSpPr>
          <p:nvPr/>
        </p:nvSpPr>
        <p:spPr bwMode="auto">
          <a:xfrm>
            <a:off x="4067175" y="422116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38 714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3995738" y="4581525"/>
            <a:ext cx="1081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38 566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6" name="TextBox 21"/>
          <p:cNvSpPr txBox="1">
            <a:spLocks noChangeArrowheads="1"/>
          </p:cNvSpPr>
          <p:nvPr/>
        </p:nvSpPr>
        <p:spPr bwMode="auto">
          <a:xfrm>
            <a:off x="3924300" y="494188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37 809</a:t>
            </a:r>
          </a:p>
        </p:txBody>
      </p:sp>
      <p:sp>
        <p:nvSpPr>
          <p:cNvPr id="2067" name="TextBox 22"/>
          <p:cNvSpPr txBox="1">
            <a:spLocks noChangeArrowheads="1"/>
          </p:cNvSpPr>
          <p:nvPr/>
        </p:nvSpPr>
        <p:spPr bwMode="auto">
          <a:xfrm>
            <a:off x="3851275" y="5300663"/>
            <a:ext cx="1081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36 432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3708400" y="5732463"/>
            <a:ext cx="1081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35 336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2069" name="TextBox 24"/>
          <p:cNvSpPr txBox="1">
            <a:spLocks noChangeArrowheads="1"/>
          </p:cNvSpPr>
          <p:nvPr/>
        </p:nvSpPr>
        <p:spPr bwMode="auto">
          <a:xfrm>
            <a:off x="3635375" y="6092825"/>
            <a:ext cx="1081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35 030</a:t>
            </a:r>
          </a:p>
          <a:p>
            <a:endParaRPr 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6200"/>
            <a:ext cx="8675687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Налоговые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неналоговые доходы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Марий Эл </a:t>
            </a:r>
            <a:b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201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году, млн. рублей</a:t>
            </a:r>
          </a:p>
        </p:txBody>
      </p:sp>
      <p:graphicFrame>
        <p:nvGraphicFramePr>
          <p:cNvPr id="27651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0635352"/>
              </p:ext>
            </p:extLst>
          </p:nvPr>
        </p:nvGraphicFramePr>
        <p:xfrm>
          <a:off x="0" y="1471613"/>
          <a:ext cx="6611938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5" name="Worksheet" r:id="rId5" imgW="6886592" imgH="5095918" progId="Excel.Sheet.8">
                  <p:embed/>
                </p:oleObj>
              </mc:Choice>
              <mc:Fallback>
                <p:oleObj name="Worksheet" r:id="rId5" imgW="6886592" imgH="5095918" progId="Excel.Sheet.8">
                  <p:embed/>
                  <p:pic>
                    <p:nvPicPr>
                      <p:cNvPr id="0" name="Picture 6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1613"/>
                        <a:ext cx="6611938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21581" y="6163935"/>
            <a:ext cx="128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itchFamily="34" charset="0"/>
              </a:rPr>
              <a:t>6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 г.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205931" y="6167110"/>
            <a:ext cx="175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план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itchFamily="34" charset="0"/>
              </a:rPr>
              <a:t>7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 г.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3964881" y="6163935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itchFamily="34" charset="0"/>
              </a:rPr>
              <a:t>7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 г.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925563" y="4795236"/>
            <a:ext cx="4320414" cy="1368152"/>
          </a:xfrm>
          <a:prstGeom prst="rightArrow">
            <a:avLst/>
          </a:prstGeom>
          <a:solidFill>
            <a:srgbClr val="CCECFF">
              <a:alpha val="80000"/>
            </a:srgb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                   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%    +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3 271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cs typeface="Arial" charset="0"/>
              </a:rPr>
              <a:t>       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45EEB6-4A42-4B81-878E-AAD77CC4CBEE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74691"/>
              </p:ext>
            </p:extLst>
          </p:nvPr>
        </p:nvGraphicFramePr>
        <p:xfrm>
          <a:off x="5580112" y="1484784"/>
          <a:ext cx="3404568" cy="38758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7982"/>
                <a:gridCol w="1093509"/>
                <a:gridCol w="893077"/>
              </a:tblGrid>
              <a:tr h="8753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</a:t>
                      </a:r>
                      <a:b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 к  2016 г., %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</a:tr>
              <a:tr h="7087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 РФ</a:t>
                      </a: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108,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0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 по ПФО</a:t>
                      </a: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1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Республика Татарстан</a:t>
                      </a: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110,3</a:t>
                      </a: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31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Пермский</a:t>
                      </a:r>
                      <a:r>
                        <a:rPr lang="ru-RU" sz="14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край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107,5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55625" y="116632"/>
            <a:ext cx="8588375" cy="492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Налоговые и неналоговые  доходы бюджета </a:t>
            </a:r>
            <a:br>
              <a:rPr lang="ru-RU" altLang="ru-RU" sz="2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Республики Марий Эл, млн. рублей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731740"/>
          <a:ext cx="9143999" cy="60058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0066"/>
                <a:gridCol w="118043"/>
                <a:gridCol w="1764105"/>
                <a:gridCol w="118043"/>
                <a:gridCol w="1916906"/>
                <a:gridCol w="1856334"/>
                <a:gridCol w="1590502"/>
              </a:tblGrid>
              <a:tr h="690619"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91427" marR="91427" marT="45710" marB="4571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плана, %</a:t>
                      </a:r>
                    </a:p>
                  </a:txBody>
                  <a:tcPr marL="91427" marR="91427" marT="45710" marB="457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от плана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Рост,%</a:t>
                      </a:r>
                    </a:p>
                  </a:txBody>
                  <a:tcPr marL="91427" marR="91427" marT="45710" marB="45710" anchor="ctr"/>
                </a:tc>
              </a:tr>
              <a:tr h="510452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налоговые и неналоговые доходы</a:t>
                      </a: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20 482,7</a:t>
                      </a:r>
                      <a:endParaRPr lang="ru-RU" sz="32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20 468,6</a:t>
                      </a: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99,9%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-14,0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119,0%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rgbClr val="CCFFCC"/>
                    </a:solidFill>
                  </a:tcPr>
                </a:tc>
              </a:tr>
              <a:tr h="510452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прибыль организаций</a:t>
                      </a: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</a:tr>
              <a:tr h="51503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5 192,8</a:t>
                      </a:r>
                      <a:endParaRPr lang="ru-RU" sz="28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5 407,8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104,1%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+214,9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162,9%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52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</a:t>
                      </a:r>
                      <a:r>
                        <a:rPr lang="ru-RU" sz="2800" b="1" i="0" u="none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физических лиц</a:t>
                      </a:r>
                      <a:endParaRPr lang="ru-RU" sz="2800" b="1" i="0" u="non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7 744,2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7 626,7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98,5%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- 117,5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105,1%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52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имущество организаций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4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1 622,1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1 595,0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98,3%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-27,1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103,8%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52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2" marB="45722" anchor="ctr">
                    <a:solidFill>
                      <a:srgbClr val="CCECFF"/>
                    </a:solidFill>
                  </a:tcPr>
                </a:tc>
              </a:tr>
              <a:tr h="547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563,2</a:t>
                      </a: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194,8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34,6%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-368,4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77,9%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0" marB="4571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9F6347-1F7D-4664-8EB2-A4AFE5824010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90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049963"/>
            <a:ext cx="620713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ru-RU" sz="2100" dirty="0" smtClean="0">
              <a:solidFill>
                <a:srgbClr val="FFFFFF"/>
              </a:solidFill>
            </a:endParaRPr>
          </a:p>
          <a:p>
            <a:pPr algn="l" eaLnBrk="1" hangingPunct="1"/>
            <a:endParaRPr lang="ru-RU" sz="2100" dirty="0" smtClean="0">
              <a:solidFill>
                <a:srgbClr val="FFFFFF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9913" y="1976438"/>
            <a:ext cx="1508125" cy="327025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3 319,9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69913" y="2328863"/>
            <a:ext cx="2003425" cy="327025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5 407,8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353050" y="5003800"/>
            <a:ext cx="981075" cy="327025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132,6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338763" y="5375275"/>
            <a:ext cx="1270000" cy="327025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152,0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03250" y="3457575"/>
            <a:ext cx="2357438" cy="327025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7 256,2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03250" y="3811588"/>
            <a:ext cx="2728913" cy="325437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7626,7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613" y="182463"/>
            <a:ext cx="8312150" cy="1230313"/>
          </a:xfrm>
          <a:prstGeom prst="rect">
            <a:avLst/>
          </a:prstGeom>
        </p:spPr>
        <p:txBody>
          <a:bodyPr wrap="none" lIns="91344" tIns="45672" rIns="91344" bIns="45672" anchor="ctr">
            <a:normAutofit/>
          </a:bodyPr>
          <a:lstStyle/>
          <a:p>
            <a:pPr defTabSz="913432" fontAlgn="auto">
              <a:spcAft>
                <a:spcPts val="0"/>
              </a:spcAft>
              <a:defRPr/>
            </a:pPr>
            <a:endParaRPr lang="ru-RU" b="1" dirty="0">
              <a:solidFill>
                <a:srgbClr val="005AA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5816" y="1916832"/>
            <a:ext cx="1990725" cy="693738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+2 087,9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162,9%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1412776"/>
            <a:ext cx="1990725" cy="415925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НАЛОГ НА ПРИБЫЛЬ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27650" y="4589463"/>
            <a:ext cx="1992313" cy="414337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663" y="2998788"/>
            <a:ext cx="1814512" cy="414337"/>
          </a:xfrm>
          <a:prstGeom prst="rect">
            <a:avLst/>
          </a:prstGeom>
        </p:spPr>
        <p:txBody>
          <a:bodyPr wrap="none" lIns="91424" tIns="45712" rIns="91424" bIns="45712" anchor="ctr">
            <a:no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НАЛОГ НА ДОХОДЫ 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ФИЗИЧЕСКИХ ЛИЦ</a:t>
            </a: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355976" y="6165304"/>
            <a:ext cx="153988" cy="163512"/>
          </a:xfrm>
          <a:prstGeom prst="flowChartProcess">
            <a:avLst/>
          </a:prstGeom>
          <a:solidFill>
            <a:srgbClr val="99CCFF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355976" y="6525344"/>
            <a:ext cx="153988" cy="163513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5438" y="6121577"/>
            <a:ext cx="3025775" cy="242513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 год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15438" y="6481617"/>
            <a:ext cx="4079875" cy="242513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 год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9925" y="4933950"/>
            <a:ext cx="1624013" cy="771525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+19,4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114,6%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2163" y="3362325"/>
            <a:ext cx="1525587" cy="771525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+370,5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105,1%</a:t>
            </a:r>
            <a:endParaRPr lang="ru-RU" sz="1600" b="1" dirty="0">
              <a:solidFill>
                <a:srgbClr val="8713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603250" y="5033963"/>
            <a:ext cx="1016422" cy="327025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149,3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03250" y="5378450"/>
            <a:ext cx="1376363" cy="327025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369,4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663" y="4575175"/>
            <a:ext cx="2130425" cy="414338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АКЦИЗЫ НА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АЛКОГОЛЬНУЮ ПРОДУКЦИЮ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33750" y="4991100"/>
            <a:ext cx="1524000" cy="714375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+220,1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247,4%</a:t>
            </a:r>
            <a:endParaRPr lang="ru-RU" sz="1600" b="1" dirty="0">
              <a:solidFill>
                <a:srgbClr val="8713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5295900" y="1979613"/>
            <a:ext cx="1252538" cy="327025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964,2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5295900" y="2305050"/>
            <a:ext cx="1579563" cy="327025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1 114,8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5338762" y="3433763"/>
            <a:ext cx="817413" cy="325437"/>
          </a:xfrm>
          <a:prstGeom prst="flowChartProcess">
            <a:avLst/>
          </a:prstGeom>
          <a:solidFill>
            <a:srgbClr val="99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408,9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5327650" y="3784600"/>
            <a:ext cx="1260574" cy="327025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603,4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02238" y="1473200"/>
            <a:ext cx="1993900" cy="415925"/>
          </a:xfrm>
          <a:prstGeom prst="rect">
            <a:avLst/>
          </a:prstGeom>
        </p:spPr>
        <p:txBody>
          <a:bodyPr wrap="none" lIns="91424" tIns="45712" rIns="91424" bIns="45712" anchor="ctr">
            <a:no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УПРОЩЕННАЯ СИСТЕМА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НАЛОГООБЛОЖЕНИЯ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5900" y="2986088"/>
            <a:ext cx="1992313" cy="414337"/>
          </a:xfrm>
          <a:prstGeom prst="rect">
            <a:avLst/>
          </a:prstGeom>
        </p:spPr>
        <p:txBody>
          <a:bodyPr wrap="none" lIns="91424" tIns="45712" rIns="91424" bIns="45712" anchor="ctr">
            <a:no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0272" y="1916832"/>
            <a:ext cx="1992313" cy="609600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+150,6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115,6%</a:t>
            </a:r>
            <a:endParaRPr lang="ru-RU" sz="1600" b="1" dirty="0">
              <a:solidFill>
                <a:srgbClr val="8713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48264" y="3429000"/>
            <a:ext cx="1990725" cy="755650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194,5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147,6%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9" name="Текст 2"/>
          <p:cNvSpPr txBox="1">
            <a:spLocks/>
          </p:cNvSpPr>
          <p:nvPr/>
        </p:nvSpPr>
        <p:spPr bwMode="auto">
          <a:xfrm>
            <a:off x="755650" y="1588"/>
            <a:ext cx="78708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</a:rPr>
              <a:t>Основные налоги, по которым обеспечен прирост поступлений в консолидированный бюджет Республики Марий Эл</a:t>
            </a:r>
          </a:p>
        </p:txBody>
      </p:sp>
      <p:sp>
        <p:nvSpPr>
          <p:cNvPr id="35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9F6347-1F7D-4664-8EB2-A4AFE5824010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6464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049963"/>
            <a:ext cx="620713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ru-RU" sz="2100" dirty="0" smtClean="0">
              <a:solidFill>
                <a:srgbClr val="FFFFFF"/>
              </a:solidFill>
            </a:endParaRPr>
          </a:p>
          <a:p>
            <a:pPr algn="l" eaLnBrk="1" hangingPunct="1"/>
            <a:endParaRPr lang="ru-RU" sz="2100" dirty="0" smtClean="0">
              <a:solidFill>
                <a:srgbClr val="FFFFFF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9913" y="1976438"/>
            <a:ext cx="2139950" cy="327025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1 565,0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69913" y="2328863"/>
            <a:ext cx="2003425" cy="327025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1 318,8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868863" y="3543300"/>
            <a:ext cx="1719262" cy="327025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250,0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872038" y="3870325"/>
            <a:ext cx="1182687" cy="327025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194,8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03250" y="3457575"/>
            <a:ext cx="1592263" cy="327025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2,8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03250" y="3811588"/>
            <a:ext cx="1304925" cy="325437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1,6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613" y="110455"/>
            <a:ext cx="8312150" cy="1230313"/>
          </a:xfrm>
          <a:prstGeom prst="rect">
            <a:avLst/>
          </a:prstGeom>
        </p:spPr>
        <p:txBody>
          <a:bodyPr wrap="none" lIns="91344" tIns="45672" rIns="91344" bIns="45672" anchor="ctr">
            <a:normAutofit/>
          </a:bodyPr>
          <a:lstStyle/>
          <a:p>
            <a:pPr defTabSz="913432" fontAlgn="auto">
              <a:spcAft>
                <a:spcPts val="0"/>
              </a:spcAft>
              <a:defRPr/>
            </a:pPr>
            <a:endParaRPr lang="ru-RU" b="1" dirty="0">
              <a:solidFill>
                <a:srgbClr val="005AA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0975" y="1822450"/>
            <a:ext cx="1990725" cy="833438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-246,2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84,3%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613" y="1531938"/>
            <a:ext cx="3485331" cy="415925"/>
          </a:xfrm>
          <a:prstGeom prst="rect">
            <a:avLst/>
          </a:prstGeom>
        </p:spPr>
        <p:txBody>
          <a:bodyPr wrap="none" lIns="91424" tIns="45712" rIns="91424" bIns="45712" anchor="ctr">
            <a:no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АКЦИЗЫ 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 НЕФТЕПРОДУКТЫ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925" y="2998788"/>
            <a:ext cx="1990725" cy="631825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ДОХОДЫ 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 РЕАЛИЗАЦИИ ИМУЩЕСТВА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663" y="2998788"/>
            <a:ext cx="1814512" cy="414337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НАЛОГ НА ИГОРНЫЙ БИЗНЕС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427984" y="6165304"/>
            <a:ext cx="153988" cy="163512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427984" y="6525344"/>
            <a:ext cx="153987" cy="163513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89475" y="6129585"/>
            <a:ext cx="3025775" cy="234950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 год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89475" y="6489625"/>
            <a:ext cx="4070350" cy="234950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 год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48525" y="3357563"/>
            <a:ext cx="1624013" cy="869950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-55,2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77,9%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603250" y="5033963"/>
            <a:ext cx="1179513" cy="327025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112,6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03250" y="5378450"/>
            <a:ext cx="760413" cy="327025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94,5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1560" y="4365104"/>
            <a:ext cx="2130425" cy="798041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ПЛАТЕЖИ ЗА ПОЛЬЗОВАНИЕ 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ПРИРОДНЫМИ РЕСУРСАМИ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92413" y="4889500"/>
            <a:ext cx="1624012" cy="909638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-18,1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 .рублей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83,9%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4860925" y="1992313"/>
            <a:ext cx="2387600" cy="327025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561,9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4868863" y="2330450"/>
            <a:ext cx="1982787" cy="325438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519,5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89475" y="1087438"/>
            <a:ext cx="1992313" cy="414337"/>
          </a:xfrm>
          <a:prstGeom prst="rect">
            <a:avLst/>
          </a:prstGeom>
        </p:spPr>
        <p:txBody>
          <a:bodyPr wrap="none" lIns="91424" tIns="45712" rIns="91424" bIns="45712" anchor="ctr">
            <a:normAutofit/>
          </a:bodyPr>
          <a:lstStyle/>
          <a:p>
            <a:pPr defTabSz="914239" fontAlgn="auto">
              <a:spcAft>
                <a:spcPts val="0"/>
              </a:spcAft>
              <a:defRPr/>
            </a:pP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38688" y="1577975"/>
            <a:ext cx="2130425" cy="414338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ДОХОДЫ </a:t>
            </a:r>
          </a:p>
          <a:p>
            <a:pPr defTabSz="914239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 ИСПОЛЬЗОВАНИЯ ИМУЩЕСТВА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00300" y="3316288"/>
            <a:ext cx="1992313" cy="825500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1,2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56,8%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2963" y="1844824"/>
            <a:ext cx="1951037" cy="788988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-42,4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pPr algn="ctr" defTabSz="914239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92,5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30750" name="Текст 2"/>
          <p:cNvSpPr txBox="1">
            <a:spLocks/>
          </p:cNvSpPr>
          <p:nvPr/>
        </p:nvSpPr>
        <p:spPr bwMode="auto">
          <a:xfrm>
            <a:off x="538163" y="1588"/>
            <a:ext cx="808831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</a:rPr>
              <a:t>Основные налоги, по которым снижены  поступления в консолидированный бюджет Республики Марий Эл</a:t>
            </a:r>
          </a:p>
        </p:txBody>
      </p:sp>
      <p:sp>
        <p:nvSpPr>
          <p:cNvPr id="36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9F6347-1F7D-4664-8EB2-A4AFE5824010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4773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393700" y="938213"/>
          <a:ext cx="87503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0" name="Worksheet" r:id="rId5" imgW="8677359" imgH="5076735" progId="Excel.Sheet.8">
                  <p:embed/>
                </p:oleObj>
              </mc:Choice>
              <mc:Fallback>
                <p:oleObj name="Worksheet" r:id="rId5" imgW="8677359" imgH="5076735" progId="Excel.Sheet.8">
                  <p:embed/>
                  <p:pic>
                    <p:nvPicPr>
                      <p:cNvPr id="0" name="Picture 6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938213"/>
                        <a:ext cx="8750300" cy="511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971600" y="5877272"/>
            <a:ext cx="189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2016 г.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3707904" y="5877272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план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2017 г.</a:t>
            </a: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5868144" y="5877272"/>
            <a:ext cx="1508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2017 г.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20925" y="4036185"/>
            <a:ext cx="4786346" cy="1428760"/>
          </a:xfrm>
          <a:prstGeom prst="rightArrow">
            <a:avLst/>
          </a:prstGeom>
          <a:solidFill>
            <a:srgbClr val="CCFF99">
              <a:alpha val="80000"/>
            </a:srgbClr>
          </a:solidFill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+59,0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101,6%</a:t>
            </a:r>
            <a:endParaRPr lang="ru-RU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9BF34A-2FCE-4FFE-BC88-05DFBD8AFD9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44043" name="Заголовок 1"/>
          <p:cNvSpPr txBox="1">
            <a:spLocks/>
          </p:cNvSpPr>
          <p:nvPr/>
        </p:nvSpPr>
        <p:spPr bwMode="auto">
          <a:xfrm>
            <a:off x="554732" y="0"/>
            <a:ext cx="858926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</a:rPr>
              <a:t>Налоговые и неналоговые доходы бюджетов муниципальных образований в 2017 году,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26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консолидированного бюджета Республики Марий Эл за 2017 год и задачах на 2018 год (доходы)</_x041e__x043f__x0438__x0441__x0430__x043d__x0438__x0435_>
    <_x041f__x0430__x043f__x043a__x0430_ xmlns="0da00398-2b42-4673-8955-6fdb84dfcd31">2018 год</_x041f__x0430__x043f__x043a__x0430_>
    <_dlc_DocId xmlns="57504d04-691e-4fc4-8f09-4f19fdbe90f6">XXJ7TYMEEKJ2-2564-79</_dlc_DocId>
    <_dlc_DocIdUrl xmlns="57504d04-691e-4fc4-8f09-4f19fdbe90f6">
      <Url>https://vip.gov.mari.ru/minfin/_layouts/DocIdRedir.aspx?ID=XXJ7TYMEEKJ2-2564-79</Url>
      <Description>XXJ7TYMEEKJ2-2564-79</Description>
    </_dlc_DocIdUrl>
  </documentManagement>
</p:properties>
</file>

<file path=customXml/itemProps1.xml><?xml version="1.0" encoding="utf-8"?>
<ds:datastoreItem xmlns:ds="http://schemas.openxmlformats.org/officeDocument/2006/customXml" ds:itemID="{B3497C92-7E16-4663-AE93-2B54C6B8DF08}"/>
</file>

<file path=customXml/itemProps2.xml><?xml version="1.0" encoding="utf-8"?>
<ds:datastoreItem xmlns:ds="http://schemas.openxmlformats.org/officeDocument/2006/customXml" ds:itemID="{AC90A3DD-9F9D-4DA6-8BE7-41DBE9AB6E05}"/>
</file>

<file path=customXml/itemProps3.xml><?xml version="1.0" encoding="utf-8"?>
<ds:datastoreItem xmlns:ds="http://schemas.openxmlformats.org/officeDocument/2006/customXml" ds:itemID="{1DB330D0-6D49-4730-97EB-03968104317C}"/>
</file>

<file path=customXml/itemProps4.xml><?xml version="1.0" encoding="utf-8"?>
<ds:datastoreItem xmlns:ds="http://schemas.openxmlformats.org/officeDocument/2006/customXml" ds:itemID="{8988715D-2B92-4605-AF8F-B4792A68489E}"/>
</file>

<file path=docProps/app.xml><?xml version="1.0" encoding="utf-8"?>
<Properties xmlns="http://schemas.openxmlformats.org/officeDocument/2006/extended-properties" xmlns:vt="http://schemas.openxmlformats.org/officeDocument/2006/docPropsVTypes">
  <TotalTime>15263</TotalTime>
  <Words>1409</Words>
  <Application>Microsoft Office PowerPoint</Application>
  <PresentationFormat>Экран (4:3)</PresentationFormat>
  <Paragraphs>607</Paragraphs>
  <Slides>18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Оформление по умолчанию</vt:lpstr>
      <vt:lpstr>2_Тема Office</vt:lpstr>
      <vt:lpstr>4_Тема Office</vt:lpstr>
      <vt:lpstr>Тема Office</vt:lpstr>
      <vt:lpstr>1_Тема Office</vt:lpstr>
      <vt:lpstr>Лист Microsoft Excel 97-2003</vt:lpstr>
      <vt:lpstr>Worksheet</vt:lpstr>
      <vt:lpstr>Презентация PowerPoint</vt:lpstr>
      <vt:lpstr>Исполнение доходной части консолидированного бюджета Республики Марий Эл  за 2017 год, млн. рублей</vt:lpstr>
      <vt:lpstr>Динамика доходов консолидированного бюджета Республики Марий Эл, млн. рублей</vt:lpstr>
      <vt:lpstr>Презентация PowerPoint</vt:lpstr>
      <vt:lpstr>Налоговые и неналоговые доходы  консолидированного бюджета Республики Марий Эл  в 2017 году, млн. рублей</vt:lpstr>
      <vt:lpstr>Налоговые и неналоговые  доходы бюджета  Республики Марий Эл,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Резервы пополнения местных бюджетов</vt:lpstr>
      <vt:lpstr>Презентация PowerPoint</vt:lpstr>
      <vt:lpstr>Презентация PowerPoint</vt:lpstr>
      <vt:lpstr>Исполнение налоговых и неналоговых доходов  консолидированного бюджета Республики Марий Эл в 2018 году</vt:lpstr>
      <vt:lpstr>Исполнение налоговых и неналоговых доходов  республиканского бюджета Республики Марий Эл в 2018 году</vt:lpstr>
      <vt:lpstr>Исполнение налоговых и неналоговых доходов  местных бюджетов Республики Марий Эл в 2018 году</vt:lpstr>
      <vt:lpstr>Динамика доходов местных бюджетов Республики Марий Эл, млн. рублей</vt:lpstr>
      <vt:lpstr>Рекомендации по повышению доходов  местных бюджетов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 15.03.2018 г.</dc:title>
  <dc:creator>307_STV</dc:creator>
  <cp:lastModifiedBy>Шумахер Татьяна Васильевна</cp:lastModifiedBy>
  <cp:revision>962</cp:revision>
  <cp:lastPrinted>2018-03-14T13:56:03Z</cp:lastPrinted>
  <dcterms:created xsi:type="dcterms:W3CDTF">2013-01-21T07:41:20Z</dcterms:created>
  <dcterms:modified xsi:type="dcterms:W3CDTF">2018-03-15T14:23:47Z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39d2c64c-57de-4d2f-bbe6-f26c2b74ba0a</vt:lpwstr>
  </property>
</Properties>
</file>